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notesMasterIdLst>
    <p:notesMasterId r:id="rId22"/>
  </p:notesMasterIdLst>
  <p:handoutMasterIdLst>
    <p:handoutMasterId r:id="rId23"/>
  </p:handoutMasterIdLst>
  <p:sldIdLst>
    <p:sldId id="273" r:id="rId4"/>
    <p:sldId id="274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4" r:id="rId13"/>
    <p:sldId id="275" r:id="rId14"/>
    <p:sldId id="276" r:id="rId15"/>
    <p:sldId id="268" r:id="rId16"/>
    <p:sldId id="269" r:id="rId17"/>
    <p:sldId id="278" r:id="rId18"/>
    <p:sldId id="279" r:id="rId19"/>
    <p:sldId id="280" r:id="rId20"/>
    <p:sldId id="272" r:id="rId2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61" autoAdjust="0"/>
    <p:restoredTop sz="86380" autoAdjust="0"/>
  </p:normalViewPr>
  <p:slideViewPr>
    <p:cSldViewPr snapToGrid="0">
      <p:cViewPr>
        <p:scale>
          <a:sx n="118" d="100"/>
          <a:sy n="118" d="100"/>
        </p:scale>
        <p:origin x="-72" y="2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9FF2173-B647-4D2C-99AD-FDCC3BE616D8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D13294C-281F-4E07-A10E-849756650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04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93629C6-7BF3-478E-83C8-04B3D6C2660D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E3E000D-A8DE-40ED-AE26-069701795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39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lIns="93308" tIns="93308" rIns="93308" bIns="93308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525012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lIns="93308" tIns="93308" rIns="93308" bIns="93308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0292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83273" indent="-583273">
              <a:buFont typeface="Arial" panose="020B0604020202020204" pitchFamily="34" charset="0"/>
              <a:buChar char="•"/>
            </a:pPr>
            <a:r>
              <a:rPr lang="en-US" b="1" dirty="0">
                <a:latin typeface="Franklin Gothic Book" panose="020B0503020102020204" pitchFamily="34" charset="0"/>
              </a:rPr>
              <a:t>Time (one 2 day training isn’t enough)</a:t>
            </a:r>
          </a:p>
          <a:p>
            <a:pPr marL="583273" indent="-583273">
              <a:buFont typeface="Arial" panose="020B0604020202020204" pitchFamily="34" charset="0"/>
              <a:buChar char="•"/>
            </a:pPr>
            <a:r>
              <a:rPr lang="en-US" b="1" dirty="0">
                <a:latin typeface="Franklin Gothic Book" panose="020B0503020102020204" pitchFamily="34" charset="0"/>
              </a:rPr>
              <a:t>All the new AEL teachers (so much information)</a:t>
            </a:r>
          </a:p>
          <a:p>
            <a:pPr marL="583273" indent="-583273">
              <a:buFont typeface="Arial" panose="020B0604020202020204" pitchFamily="34" charset="0"/>
              <a:buChar char="•"/>
            </a:pPr>
            <a:r>
              <a:rPr lang="en-US" b="1" dirty="0">
                <a:latin typeface="Franklin Gothic Book" panose="020B0503020102020204" pitchFamily="34" charset="0"/>
              </a:rPr>
              <a:t>Preparing Trainers before they attend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E000D-A8DE-40ED-AE26-06970179526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93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lIns="93308" tIns="93308" rIns="93308" bIns="93308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4627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lIns="93308" tIns="93308" rIns="93308" bIns="93308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145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lIns="93308" tIns="93308" rIns="93308" bIns="93308" anchor="t" anchorCtr="0">
            <a:noAutofit/>
          </a:bodyPr>
          <a:lstStyle/>
          <a:p>
            <a:r>
              <a:rPr lang="en" dirty="0"/>
              <a:t>Experience teaching math to students with special needs</a:t>
            </a:r>
          </a:p>
        </p:txBody>
      </p:sp>
    </p:spTree>
    <p:extLst>
      <p:ext uri="{BB962C8B-B14F-4D97-AF65-F5344CB8AC3E}">
        <p14:creationId xmlns:p14="http://schemas.microsoft.com/office/powerpoint/2010/main" val="363812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lIns="93308" tIns="93308" rIns="93308" bIns="93308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1075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lIns="93308" tIns="93308" rIns="93308" bIns="93308" anchor="t" anchorCtr="0">
            <a:noAutofit/>
          </a:bodyPr>
          <a:lstStyle/>
          <a:p>
            <a:pPr defTabSz="933237">
              <a:defRPr/>
            </a:pPr>
            <a:r>
              <a:rPr lang="en" dirty="0" smtClean="0"/>
              <a:t>Programs do not pay over that…math requirement , provides PD through expenditures within itself: if Not, back where we were.  </a:t>
            </a:r>
            <a:br>
              <a:rPr lang="en" dirty="0" smtClean="0"/>
            </a:br>
            <a:r>
              <a:rPr lang="en" dirty="0" smtClean="0"/>
              <a:t>If you want competent teachers who in most cases not math fluent provide instruction which results in comprehension, gotta pay to get math modeling, practice, curricula targeted to the multi-faceted AEL classrooms. 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60701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lIns="93308" tIns="93308" rIns="93308" bIns="93308" anchor="t" anchorCtr="0">
            <a:noAutofit/>
          </a:bodyPr>
          <a:lstStyle/>
          <a:p>
            <a:r>
              <a:rPr lang="en"/>
              <a:t>After much discussion, the Task group decided after on the top four areas </a:t>
            </a:r>
          </a:p>
          <a:p>
            <a:r>
              <a:rPr lang="en"/>
              <a:t>Subarea II.9 --Financial Lieracy</a:t>
            </a:r>
          </a:p>
        </p:txBody>
      </p:sp>
    </p:spTree>
    <p:extLst>
      <p:ext uri="{BB962C8B-B14F-4D97-AF65-F5344CB8AC3E}">
        <p14:creationId xmlns:p14="http://schemas.microsoft.com/office/powerpoint/2010/main" val="2065458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lIns="93308" tIns="93308" rIns="93308" bIns="93308" anchor="t" anchorCtr="0">
            <a:noAutofit/>
          </a:bodyPr>
          <a:lstStyle/>
          <a:p>
            <a:r>
              <a:rPr lang="en"/>
              <a:t>According to FOB abstract of work</a:t>
            </a:r>
          </a:p>
        </p:txBody>
      </p:sp>
    </p:spTree>
    <p:extLst>
      <p:ext uri="{BB962C8B-B14F-4D97-AF65-F5344CB8AC3E}">
        <p14:creationId xmlns:p14="http://schemas.microsoft.com/office/powerpoint/2010/main" val="1802848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4F5D-8F98-4964-87A4-13CA77F743B8}" type="datetime1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8F8-8B01-4C9F-9D85-44AFDA7D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7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0ACE-3A9F-48FF-AD61-3AFFA09BC573}" type="datetime1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8F8-8B01-4C9F-9D85-44AFDA7D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75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0847-6B00-4597-9A52-116D57003F0B}" type="datetime1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8F8-8B01-4C9F-9D85-44AFDA7D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67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81679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6933"/>
            </a:lvl1pPr>
            <a:lvl2pPr lvl="1" algn="ctr">
              <a:spcBef>
                <a:spcPts val="0"/>
              </a:spcBef>
              <a:buSzPct val="100000"/>
              <a:defRPr sz="6933"/>
            </a:lvl2pPr>
            <a:lvl3pPr lvl="2" algn="ctr">
              <a:spcBef>
                <a:spcPts val="0"/>
              </a:spcBef>
              <a:buSzPct val="100000"/>
              <a:defRPr sz="6933"/>
            </a:lvl3pPr>
            <a:lvl4pPr lvl="3" algn="ctr">
              <a:spcBef>
                <a:spcPts val="0"/>
              </a:spcBef>
              <a:buSzPct val="100000"/>
              <a:defRPr sz="6933"/>
            </a:lvl4pPr>
            <a:lvl5pPr lvl="4" algn="ctr">
              <a:spcBef>
                <a:spcPts val="0"/>
              </a:spcBef>
              <a:buSzPct val="100000"/>
              <a:defRPr sz="6933"/>
            </a:lvl5pPr>
            <a:lvl6pPr lvl="5" algn="ctr">
              <a:spcBef>
                <a:spcPts val="0"/>
              </a:spcBef>
              <a:buSzPct val="100000"/>
              <a:defRPr sz="6933"/>
            </a:lvl6pPr>
            <a:lvl7pPr lvl="6" algn="ctr">
              <a:spcBef>
                <a:spcPts val="0"/>
              </a:spcBef>
              <a:buSzPct val="100000"/>
              <a:defRPr sz="6933"/>
            </a:lvl7pPr>
            <a:lvl8pPr lvl="7" algn="ctr">
              <a:spcBef>
                <a:spcPts val="0"/>
              </a:spcBef>
              <a:buSzPct val="100000"/>
              <a:defRPr sz="6933"/>
            </a:lvl8pPr>
            <a:lvl9pPr lvl="8" algn="ctr">
              <a:spcBef>
                <a:spcPts val="0"/>
              </a:spcBef>
              <a:buSzPct val="100000"/>
              <a:defRPr sz="6933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68466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7333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5132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67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67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09773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54013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6400"/>
            </a:lvl1pPr>
            <a:lvl2pPr lvl="1">
              <a:spcBef>
                <a:spcPts val="0"/>
              </a:spcBef>
              <a:buSzPct val="100000"/>
              <a:defRPr sz="6400"/>
            </a:lvl2pPr>
            <a:lvl3pPr lvl="2">
              <a:spcBef>
                <a:spcPts val="0"/>
              </a:spcBef>
              <a:buSzPct val="100000"/>
              <a:defRPr sz="6400"/>
            </a:lvl3pPr>
            <a:lvl4pPr lvl="3">
              <a:spcBef>
                <a:spcPts val="0"/>
              </a:spcBef>
              <a:buSzPct val="100000"/>
              <a:defRPr sz="6400"/>
            </a:lvl4pPr>
            <a:lvl5pPr lvl="4">
              <a:spcBef>
                <a:spcPts val="0"/>
              </a:spcBef>
              <a:buSzPct val="100000"/>
              <a:defRPr sz="6400"/>
            </a:lvl5pPr>
            <a:lvl6pPr lvl="5">
              <a:spcBef>
                <a:spcPts val="0"/>
              </a:spcBef>
              <a:buSzPct val="100000"/>
              <a:defRPr sz="6400"/>
            </a:lvl6pPr>
            <a:lvl7pPr lvl="6">
              <a:spcBef>
                <a:spcPts val="0"/>
              </a:spcBef>
              <a:buSzPct val="100000"/>
              <a:defRPr sz="6400"/>
            </a:lvl7pPr>
            <a:lvl8pPr lvl="7">
              <a:spcBef>
                <a:spcPts val="0"/>
              </a:spcBef>
              <a:buSzPct val="100000"/>
              <a:defRPr sz="6400"/>
            </a:lvl8pPr>
            <a:lvl9pPr lvl="8">
              <a:spcBef>
                <a:spcPts val="0"/>
              </a:spcBef>
              <a:buSzPct val="100000"/>
              <a:defRPr sz="6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71839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IM repor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67333" y="98200"/>
            <a:ext cx="80884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95132" y="98200"/>
            <a:ext cx="4005200" cy="3541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600"/>
            </a:lvl1pPr>
            <a:lvl2pPr lvl="1" algn="ctr">
              <a:spcBef>
                <a:spcPts val="0"/>
              </a:spcBef>
              <a:buSzPct val="100000"/>
              <a:defRPr sz="5600"/>
            </a:lvl2pPr>
            <a:lvl3pPr lvl="2" algn="ctr">
              <a:spcBef>
                <a:spcPts val="0"/>
              </a:spcBef>
              <a:buSzPct val="100000"/>
              <a:defRPr sz="5600"/>
            </a:lvl3pPr>
            <a:lvl4pPr lvl="3" algn="ctr">
              <a:spcBef>
                <a:spcPts val="0"/>
              </a:spcBef>
              <a:buSzPct val="100000"/>
              <a:defRPr sz="5600"/>
            </a:lvl4pPr>
            <a:lvl5pPr lvl="4" algn="ctr">
              <a:spcBef>
                <a:spcPts val="0"/>
              </a:spcBef>
              <a:buSzPct val="100000"/>
              <a:defRPr sz="5600"/>
            </a:lvl5pPr>
            <a:lvl6pPr lvl="5" algn="ctr">
              <a:spcBef>
                <a:spcPts val="0"/>
              </a:spcBef>
              <a:buSzPct val="100000"/>
              <a:defRPr sz="5600"/>
            </a:lvl6pPr>
            <a:lvl7pPr lvl="6" algn="ctr">
              <a:spcBef>
                <a:spcPts val="0"/>
              </a:spcBef>
              <a:buSzPct val="100000"/>
              <a:defRPr sz="5600"/>
            </a:lvl7pPr>
            <a:lvl8pPr lvl="7" algn="ctr">
              <a:spcBef>
                <a:spcPts val="0"/>
              </a:spcBef>
              <a:buSzPct val="100000"/>
              <a:defRPr sz="5600"/>
            </a:lvl8pPr>
            <a:lvl9pPr lvl="8" algn="ctr">
              <a:spcBef>
                <a:spcPts val="0"/>
              </a:spcBef>
              <a:buSzPct val="100000"/>
              <a:defRPr sz="56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199433" y="3976333"/>
            <a:ext cx="4213200" cy="1646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har char="❖"/>
              <a:defRPr/>
            </a:lvl1pPr>
            <a:lvl2pPr lvl="1">
              <a:spcBef>
                <a:spcPts val="0"/>
              </a:spcBef>
              <a:buChar char="➢"/>
              <a:defRPr/>
            </a:lvl2pPr>
            <a:lvl3pPr lvl="2">
              <a:spcBef>
                <a:spcPts val="0"/>
              </a:spcBef>
              <a:buChar char="■"/>
              <a:defRPr/>
            </a:lvl3pPr>
            <a:lvl4pPr lvl="3">
              <a:spcBef>
                <a:spcPts val="0"/>
              </a:spcBef>
              <a:buChar char="●"/>
              <a:defRPr/>
            </a:lvl4pPr>
            <a:lvl5pPr lvl="4">
              <a:spcBef>
                <a:spcPts val="0"/>
              </a:spcBef>
              <a:buChar char="◆"/>
              <a:defRPr/>
            </a:lvl5pPr>
            <a:lvl6pPr lvl="5">
              <a:spcBef>
                <a:spcPts val="0"/>
              </a:spcBef>
              <a:buChar char="➢"/>
              <a:defRPr/>
            </a:lvl6pPr>
            <a:lvl7pPr lvl="6">
              <a:spcBef>
                <a:spcPts val="0"/>
              </a:spcBef>
              <a:buChar char="■"/>
              <a:defRPr/>
            </a:lvl7pPr>
            <a:lvl8pPr lvl="7">
              <a:spcBef>
                <a:spcPts val="0"/>
              </a:spcBef>
              <a:buChar char="●"/>
              <a:defRPr/>
            </a:lvl8pPr>
            <a:lvl9pPr lvl="8">
              <a:spcBef>
                <a:spcPts val="0"/>
              </a:spcBef>
              <a:buChar char="◆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7563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E6F8-21F3-4165-BBB8-114348C05942}" type="datetime1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8F8-8B01-4C9F-9D85-44AFDA7D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753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2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725121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1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61452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977840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6000"/>
            </a:lvl1pPr>
            <a:lvl2pPr lvl="1" algn="ctr">
              <a:spcBef>
                <a:spcPts val="0"/>
              </a:spcBef>
              <a:buSzPct val="100000"/>
              <a:defRPr sz="16000"/>
            </a:lvl2pPr>
            <a:lvl3pPr lvl="2" algn="ctr">
              <a:spcBef>
                <a:spcPts val="0"/>
              </a:spcBef>
              <a:buSzPct val="100000"/>
              <a:defRPr sz="16000"/>
            </a:lvl3pPr>
            <a:lvl4pPr lvl="3" algn="ctr">
              <a:spcBef>
                <a:spcPts val="0"/>
              </a:spcBef>
              <a:buSzPct val="100000"/>
              <a:defRPr sz="16000"/>
            </a:lvl4pPr>
            <a:lvl5pPr lvl="4" algn="ctr">
              <a:spcBef>
                <a:spcPts val="0"/>
              </a:spcBef>
              <a:buSzPct val="100000"/>
              <a:defRPr sz="16000"/>
            </a:lvl5pPr>
            <a:lvl6pPr lvl="5" algn="ctr">
              <a:spcBef>
                <a:spcPts val="0"/>
              </a:spcBef>
              <a:buSzPct val="100000"/>
              <a:defRPr sz="16000"/>
            </a:lvl6pPr>
            <a:lvl7pPr lvl="6" algn="ctr">
              <a:spcBef>
                <a:spcPts val="0"/>
              </a:spcBef>
              <a:buSzPct val="100000"/>
              <a:defRPr sz="16000"/>
            </a:lvl7pPr>
            <a:lvl8pPr lvl="7" algn="ctr">
              <a:spcBef>
                <a:spcPts val="0"/>
              </a:spcBef>
              <a:buSzPct val="100000"/>
              <a:defRPr sz="16000"/>
            </a:lvl8pPr>
            <a:lvl9pPr lvl="8" algn="ctr">
              <a:spcBef>
                <a:spcPts val="0"/>
              </a:spcBef>
              <a:buSzPct val="100000"/>
              <a:defRPr sz="160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206665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23453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6933"/>
            </a:lvl1pPr>
            <a:lvl2pPr lvl="1" algn="ctr">
              <a:spcBef>
                <a:spcPts val="0"/>
              </a:spcBef>
              <a:buSzPct val="100000"/>
              <a:defRPr sz="6933"/>
            </a:lvl2pPr>
            <a:lvl3pPr lvl="2" algn="ctr">
              <a:spcBef>
                <a:spcPts val="0"/>
              </a:spcBef>
              <a:buSzPct val="100000"/>
              <a:defRPr sz="6933"/>
            </a:lvl3pPr>
            <a:lvl4pPr lvl="3" algn="ctr">
              <a:spcBef>
                <a:spcPts val="0"/>
              </a:spcBef>
              <a:buSzPct val="100000"/>
              <a:defRPr sz="6933"/>
            </a:lvl4pPr>
            <a:lvl5pPr lvl="4" algn="ctr">
              <a:spcBef>
                <a:spcPts val="0"/>
              </a:spcBef>
              <a:buSzPct val="100000"/>
              <a:defRPr sz="6933"/>
            </a:lvl5pPr>
            <a:lvl6pPr lvl="5" algn="ctr">
              <a:spcBef>
                <a:spcPts val="0"/>
              </a:spcBef>
              <a:buSzPct val="100000"/>
              <a:defRPr sz="6933"/>
            </a:lvl6pPr>
            <a:lvl7pPr lvl="6" algn="ctr">
              <a:spcBef>
                <a:spcPts val="0"/>
              </a:spcBef>
              <a:buSzPct val="100000"/>
              <a:defRPr sz="6933"/>
            </a:lvl7pPr>
            <a:lvl8pPr lvl="7" algn="ctr">
              <a:spcBef>
                <a:spcPts val="0"/>
              </a:spcBef>
              <a:buSzPct val="100000"/>
              <a:defRPr sz="6933"/>
            </a:lvl8pPr>
            <a:lvl9pPr lvl="8" algn="ctr">
              <a:spcBef>
                <a:spcPts val="0"/>
              </a:spcBef>
              <a:buSzPct val="100000"/>
              <a:defRPr sz="6933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385763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530419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906566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200"/>
            </a:lvl1pPr>
            <a:lvl2pPr lvl="1">
              <a:spcBef>
                <a:spcPts val="0"/>
              </a:spcBef>
              <a:buSzPct val="100000"/>
              <a:defRPr sz="3200"/>
            </a:lvl2pPr>
            <a:lvl3pPr lvl="2">
              <a:spcBef>
                <a:spcPts val="0"/>
              </a:spcBef>
              <a:buSzPct val="100000"/>
              <a:defRPr sz="3200"/>
            </a:lvl3pPr>
            <a:lvl4pPr lvl="3">
              <a:spcBef>
                <a:spcPts val="0"/>
              </a:spcBef>
              <a:buSzPct val="100000"/>
              <a:defRPr sz="3200"/>
            </a:lvl4pPr>
            <a:lvl5pPr lvl="4">
              <a:spcBef>
                <a:spcPts val="0"/>
              </a:spcBef>
              <a:buSzPct val="100000"/>
              <a:defRPr sz="3200"/>
            </a:lvl5pPr>
            <a:lvl6pPr lvl="5">
              <a:spcBef>
                <a:spcPts val="0"/>
              </a:spcBef>
              <a:buSzPct val="100000"/>
              <a:defRPr sz="3200"/>
            </a:lvl6pPr>
            <a:lvl7pPr lvl="6">
              <a:spcBef>
                <a:spcPts val="0"/>
              </a:spcBef>
              <a:buSzPct val="100000"/>
              <a:defRPr sz="3200"/>
            </a:lvl7pPr>
            <a:lvl8pPr lvl="7">
              <a:spcBef>
                <a:spcPts val="0"/>
              </a:spcBef>
              <a:buSzPct val="100000"/>
              <a:defRPr sz="3200"/>
            </a:lvl8pPr>
            <a:lvl9pPr lvl="8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6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083652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6400"/>
            </a:lvl1pPr>
            <a:lvl2pPr lvl="1">
              <a:spcBef>
                <a:spcPts val="0"/>
              </a:spcBef>
              <a:buSzPct val="100000"/>
              <a:defRPr sz="6400"/>
            </a:lvl2pPr>
            <a:lvl3pPr lvl="2">
              <a:spcBef>
                <a:spcPts val="0"/>
              </a:spcBef>
              <a:buSzPct val="100000"/>
              <a:defRPr sz="6400"/>
            </a:lvl3pPr>
            <a:lvl4pPr lvl="3">
              <a:spcBef>
                <a:spcPts val="0"/>
              </a:spcBef>
              <a:buSzPct val="100000"/>
              <a:defRPr sz="6400"/>
            </a:lvl4pPr>
            <a:lvl5pPr lvl="4">
              <a:spcBef>
                <a:spcPts val="0"/>
              </a:spcBef>
              <a:buSzPct val="100000"/>
              <a:defRPr sz="6400"/>
            </a:lvl5pPr>
            <a:lvl6pPr lvl="5">
              <a:spcBef>
                <a:spcPts val="0"/>
              </a:spcBef>
              <a:buSzPct val="100000"/>
              <a:defRPr sz="6400"/>
            </a:lvl6pPr>
            <a:lvl7pPr lvl="6">
              <a:spcBef>
                <a:spcPts val="0"/>
              </a:spcBef>
              <a:buSzPct val="100000"/>
              <a:defRPr sz="6400"/>
            </a:lvl7pPr>
            <a:lvl8pPr lvl="7">
              <a:spcBef>
                <a:spcPts val="0"/>
              </a:spcBef>
              <a:buSzPct val="100000"/>
              <a:defRPr sz="6400"/>
            </a:lvl8pPr>
            <a:lvl9pPr lvl="8">
              <a:spcBef>
                <a:spcPts val="0"/>
              </a:spcBef>
              <a:buSzPct val="100000"/>
              <a:defRPr sz="6400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8011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4E34-E23D-4BDC-9E46-92E7BF4D066F}" type="datetime1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8F8-8B01-4C9F-9D85-44AFDA7D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508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udating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600"/>
            </a:lvl1pPr>
            <a:lvl2pPr lvl="1" algn="ctr">
              <a:spcBef>
                <a:spcPts val="0"/>
              </a:spcBef>
              <a:buSzPct val="100000"/>
              <a:defRPr sz="5600"/>
            </a:lvl2pPr>
            <a:lvl3pPr lvl="2" algn="ctr">
              <a:spcBef>
                <a:spcPts val="0"/>
              </a:spcBef>
              <a:buSzPct val="100000"/>
              <a:defRPr sz="5600"/>
            </a:lvl3pPr>
            <a:lvl4pPr lvl="3" algn="ctr">
              <a:spcBef>
                <a:spcPts val="0"/>
              </a:spcBef>
              <a:buSzPct val="100000"/>
              <a:defRPr sz="5600"/>
            </a:lvl4pPr>
            <a:lvl5pPr lvl="4" algn="ctr">
              <a:spcBef>
                <a:spcPts val="0"/>
              </a:spcBef>
              <a:buSzPct val="100000"/>
              <a:defRPr sz="5600"/>
            </a:lvl5pPr>
            <a:lvl6pPr lvl="5" algn="ctr">
              <a:spcBef>
                <a:spcPts val="0"/>
              </a:spcBef>
              <a:buSzPct val="100000"/>
              <a:defRPr sz="5600"/>
            </a:lvl6pPr>
            <a:lvl7pPr lvl="6" algn="ctr">
              <a:spcBef>
                <a:spcPts val="0"/>
              </a:spcBef>
              <a:buSzPct val="100000"/>
              <a:defRPr sz="5600"/>
            </a:lvl7pPr>
            <a:lvl8pPr lvl="7" algn="ctr">
              <a:spcBef>
                <a:spcPts val="0"/>
              </a:spcBef>
              <a:buSzPct val="100000"/>
              <a:defRPr sz="5600"/>
            </a:lvl8pPr>
            <a:lvl9pPr lvl="8" algn="ctr">
              <a:spcBef>
                <a:spcPts val="0"/>
              </a:spcBef>
              <a:buSzPct val="100000"/>
              <a:defRPr sz="5600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072913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787392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6000"/>
            </a:lvl1pPr>
            <a:lvl2pPr lvl="1" algn="ctr">
              <a:spcBef>
                <a:spcPts val="0"/>
              </a:spcBef>
              <a:buSzPct val="100000"/>
              <a:defRPr sz="16000"/>
            </a:lvl2pPr>
            <a:lvl3pPr lvl="2" algn="ctr">
              <a:spcBef>
                <a:spcPts val="0"/>
              </a:spcBef>
              <a:buSzPct val="100000"/>
              <a:defRPr sz="16000"/>
            </a:lvl3pPr>
            <a:lvl4pPr lvl="3" algn="ctr">
              <a:spcBef>
                <a:spcPts val="0"/>
              </a:spcBef>
              <a:buSzPct val="100000"/>
              <a:defRPr sz="16000"/>
            </a:lvl4pPr>
            <a:lvl5pPr lvl="4" algn="ctr">
              <a:spcBef>
                <a:spcPts val="0"/>
              </a:spcBef>
              <a:buSzPct val="100000"/>
              <a:defRPr sz="16000"/>
            </a:lvl5pPr>
            <a:lvl6pPr lvl="5" algn="ctr">
              <a:spcBef>
                <a:spcPts val="0"/>
              </a:spcBef>
              <a:buSzPct val="100000"/>
              <a:defRPr sz="16000"/>
            </a:lvl6pPr>
            <a:lvl7pPr lvl="6" algn="ctr">
              <a:spcBef>
                <a:spcPts val="0"/>
              </a:spcBef>
              <a:buSzPct val="100000"/>
              <a:defRPr sz="16000"/>
            </a:lvl7pPr>
            <a:lvl8pPr lvl="7" algn="ctr">
              <a:spcBef>
                <a:spcPts val="0"/>
              </a:spcBef>
              <a:buSzPct val="100000"/>
              <a:defRPr sz="16000"/>
            </a:lvl8pPr>
            <a:lvl9pPr lvl="8" algn="ctr">
              <a:spcBef>
                <a:spcPts val="0"/>
              </a:spcBef>
              <a:buSzPct val="100000"/>
              <a:defRPr sz="16000"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329230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371984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7C66A-9C5E-4591-AB90-E5D4F40F2204}" type="datetime1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8F8-8B01-4C9F-9D85-44AFDA7D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41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66A-9C5E-4591-AB90-E5D4F40F2204}" type="datetime1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8F8-8B01-4C9F-9D85-44AFDA7D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6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B265-0D0D-4A0C-96E0-A1A68500BC6D}" type="datetime1">
              <a:rPr lang="en-US" smtClean="0"/>
              <a:t>9/9/2016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8F8-8B01-4C9F-9D85-44AFDA7D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2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9DF-519A-4957-82B5-F2F4D44F56BA}" type="datetime1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8F8-8B01-4C9F-9D85-44AFDA7D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9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7A24-5493-44D5-8863-47BFE9BE084F}" type="datetime1">
              <a:rPr lang="en-US" smtClean="0"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8F8-8B01-4C9F-9D85-44AFDA7D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55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9C47-7BA7-4104-9BD8-9527CA744BB3}" type="datetime1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8F8-8B01-4C9F-9D85-44AFDA7D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6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AB38-1A55-4ED5-830B-9092C34AF2FD}" type="datetime1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8F8-8B01-4C9F-9D85-44AFDA7D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02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68D9C-F226-4FF2-A5BD-6495813279D4}" type="datetime1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578F8-8B01-4C9F-9D85-44AFDA7D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6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/>
            <a:fld id="{00000000-1234-1234-1234-123412341234}" type="slidenum">
              <a:rPr lang="en" sz="1333" kern="0">
                <a:solidFill>
                  <a:srgbClr val="595959"/>
                </a:solidFill>
                <a:cs typeface="Arial"/>
                <a:sym typeface="Arial"/>
              </a:rPr>
              <a:pPr algn="r"/>
              <a:t>‹#›</a:t>
            </a:fld>
            <a:endParaRPr lang="en" sz="1333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176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/>
            <a:fld id="{00000000-1234-1234-1234-123412341234}" type="slidenum">
              <a:rPr lang="en" sz="1333" kern="0">
                <a:solidFill>
                  <a:srgbClr val="595959"/>
                </a:solidFill>
                <a:cs typeface="Arial"/>
                <a:sym typeface="Arial"/>
              </a:rPr>
              <a:pPr algn="r"/>
              <a:t>‹#›</a:t>
            </a:fld>
            <a:endParaRPr lang="en" sz="1333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2424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469" y="365125"/>
            <a:ext cx="9290331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+mn-lt"/>
              </a:rPr>
              <a:t>FOCUS ON THE BASICS</a:t>
            </a:r>
            <a:endParaRPr lang="en-US" sz="6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2006" y="2107474"/>
            <a:ext cx="10515600" cy="38430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Building Capacity 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</a:p>
          <a:p>
            <a:pPr marL="0" indent="0" algn="ctr">
              <a:buNone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READING &amp; MATHEMATICS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24406" y="6367326"/>
            <a:ext cx="2743200" cy="365125"/>
          </a:xfrm>
        </p:spPr>
        <p:txBody>
          <a:bodyPr/>
          <a:lstStyle/>
          <a:p>
            <a:fld id="{0CA578F8-8B01-4C9F-9D85-44AFDA7DDC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9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1AIM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3" name="Shape 103" descr="Title slide for math presenataton whos a road with a target at the end and a man standing inside the target.   The target is part of the logo for AIM, Adult Initiatives in Math" title="Adult Iniatives in Math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8443" y="568339"/>
            <a:ext cx="8128000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>
            <a:spLocks noGrp="1"/>
          </p:cNvSpPr>
          <p:nvPr>
            <p:ph type="subTitle" idx="4294967295"/>
          </p:nvPr>
        </p:nvSpPr>
        <p:spPr>
          <a:xfrm>
            <a:off x="0" y="5335588"/>
            <a:ext cx="8128000" cy="1057275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" sz="3200" dirty="0">
                <a:solidFill>
                  <a:schemeClr val="tx1"/>
                </a:solidFill>
              </a:rPr>
              <a:t>Program Director: Angeline </a:t>
            </a:r>
            <a:r>
              <a:rPr lang="en" sz="3200" dirty="0" smtClean="0">
                <a:solidFill>
                  <a:schemeClr val="tx1"/>
                </a:solidFill>
              </a:rPr>
              <a:t>Kaldro</a:t>
            </a:r>
          </a:p>
          <a:p>
            <a:pPr>
              <a:spcAft>
                <a:spcPts val="0"/>
              </a:spcAft>
            </a:pPr>
            <a:r>
              <a:rPr lang="en" sz="3200" dirty="0" smtClean="0">
                <a:solidFill>
                  <a:schemeClr val="tx1"/>
                </a:solidFill>
              </a:rPr>
              <a:t>akaldro@esc6.net</a:t>
            </a:r>
            <a:endParaRPr lang="en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53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1286358" y="593367"/>
            <a:ext cx="10490041" cy="708491"/>
          </a:xfrm>
          <a:prstGeom prst="rect">
            <a:avLst/>
          </a:prstGeom>
        </p:spPr>
        <p:txBody>
          <a:bodyPr lIns="121900" tIns="121900" rIns="121900" bIns="121900" anchor="b" anchorCtr="0">
            <a:noAutofit/>
          </a:bodyPr>
          <a:lstStyle/>
          <a:p>
            <a:r>
              <a:rPr lang="en" sz="4000" b="1" smtClean="0"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" sz="4000" b="1" smtClean="0">
                <a:solidFill>
                  <a:srgbClr val="A61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r>
              <a:rPr lang="en" sz="4000" b="1" smtClean="0">
                <a:solidFill>
                  <a:srgbClr val="A61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</a:t>
            </a:r>
            <a:r>
              <a:rPr lang="en" sz="4000" b="1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AIM Mission Statement      </a:t>
            </a:r>
            <a:endParaRPr lang="en" sz="4000" b="1" dirty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571500" indent="-571500"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" sz="3600" dirty="0" smtClean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B</a:t>
            </a:r>
            <a:r>
              <a:rPr lang="en" sz="3600" dirty="0" smtClean="0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  <a:sym typeface="Calibri"/>
              </a:rPr>
              <a:t>uild capacity </a:t>
            </a:r>
          </a:p>
          <a:p>
            <a:pPr marL="571500" indent="-571500">
              <a:lnSpc>
                <a:spcPct val="100000"/>
              </a:lnSpc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" sz="3600" dirty="0" smtClean="0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  <a:sym typeface="Calibri"/>
              </a:rPr>
              <a:t>Apply research-based best practices</a:t>
            </a:r>
          </a:p>
          <a:p>
            <a:pPr marL="571500" indent="-571500">
              <a:lnSpc>
                <a:spcPct val="100000"/>
              </a:lnSpc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" sz="3600" dirty="0" smtClean="0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  <a:sym typeface="Calibri"/>
              </a:rPr>
              <a:t>Align curriculum framework to content standards</a:t>
            </a:r>
          </a:p>
          <a:p>
            <a:pPr marL="571500" indent="-571500">
              <a:lnSpc>
                <a:spcPct val="100000"/>
              </a:lnSpc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" sz="3600" dirty="0" smtClean="0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  <a:sym typeface="Calibri"/>
              </a:rPr>
              <a:t>Provide curriculum training</a:t>
            </a:r>
          </a:p>
          <a:p>
            <a:pPr marL="571500" indent="-571500">
              <a:lnSpc>
                <a:spcPct val="100000"/>
              </a:lnSpc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" sz="3600" dirty="0" smtClean="0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  <a:sym typeface="Calibri"/>
              </a:rPr>
              <a:t>Mentoring AIM trainers &amp; guiding teachers</a:t>
            </a:r>
          </a:p>
          <a:p>
            <a:pPr marL="571500" indent="-571500">
              <a:lnSpc>
                <a:spcPct val="100000"/>
              </a:lnSpc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" sz="3600" dirty="0" smtClean="0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  <a:sym typeface="Calibri"/>
              </a:rPr>
              <a:t>Assess program effectiveness </a:t>
            </a:r>
          </a:p>
          <a:p>
            <a:pPr marL="571500" indent="-571500">
              <a:lnSpc>
                <a:spcPct val="100000"/>
              </a:lnSpc>
              <a:buClr>
                <a:schemeClr val="dk1"/>
              </a:buClr>
              <a:buSzPct val="36666"/>
              <a:buFont typeface="Arial" panose="020B0604020202020204" pitchFamily="34" charset="0"/>
              <a:buChar char="•"/>
            </a:pPr>
            <a:endParaRPr lang="en" sz="4000" dirty="0" smtClean="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36666"/>
            </a:pPr>
            <a:r>
              <a:rPr lang="en" sz="4000" dirty="0" smtClean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000" dirty="0"/>
          </a:p>
        </p:txBody>
      </p:sp>
      <p:pic>
        <p:nvPicPr>
          <p:cNvPr id="7" name="Shape 120" descr="AIM Logo" title="AIM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24190" y="116075"/>
            <a:ext cx="1384300" cy="14569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7562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3166265" y="112912"/>
            <a:ext cx="4954847" cy="1325563"/>
          </a:xfrm>
          <a:prstGeom prst="rect">
            <a:avLst/>
          </a:prstGeom>
        </p:spPr>
        <p:txBody>
          <a:bodyPr lIns="121900" tIns="121900" rIns="121900" bIns="121900" anchor="b" anchorCtr="0">
            <a:noAutofit/>
          </a:bodyPr>
          <a:lstStyle/>
          <a:p>
            <a:r>
              <a:rPr lang="en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AIM Task </a:t>
            </a:r>
            <a:r>
              <a:rPr lang="en" sz="4000" b="1" dirty="0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sz="half" idx="1"/>
          </p:nvPr>
        </p:nvSpPr>
        <p:spPr>
          <a:xfrm>
            <a:off x="306987" y="1846457"/>
            <a:ext cx="5848027" cy="4351338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457200" indent="-457200" algn="l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8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 Education Component Director, Region 6 ESC</a:t>
            </a:r>
            <a:endParaRPr lang="en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8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 </a:t>
            </a:r>
            <a:r>
              <a:rPr lang="en" sz="28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Director  </a:t>
            </a:r>
          </a:p>
          <a:p>
            <a:pPr marL="457200" indent="-457200" algn="l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8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Accelerate Texas/ABE instructor</a:t>
            </a:r>
            <a:endParaRPr lang="en" sz="2800" dirty="0" smtClean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 </a:t>
            </a:r>
            <a:r>
              <a:rPr lang="en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Developmental Education instructor</a:t>
            </a:r>
          </a:p>
          <a:p>
            <a:pPr marL="457200" indent="-457200" algn="l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8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Intensive </a:t>
            </a:r>
            <a:r>
              <a:rPr lang="en" sz="2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Readiness </a:t>
            </a:r>
            <a:r>
              <a:rPr lang="en" sz="28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 </a:t>
            </a:r>
            <a:r>
              <a:rPr lang="en" sz="2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instructor   </a:t>
            </a:r>
            <a:endParaRPr lang="en" sz="2800" dirty="0" smtClean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5000"/>
              </a:lnSpc>
            </a:pPr>
            <a:endParaRPr sz="1467" dirty="0">
              <a:solidFill>
                <a:srgbClr val="000000"/>
              </a:solidFill>
            </a:endParaRPr>
          </a:p>
          <a:p>
            <a:endParaRPr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966847" y="1700800"/>
            <a:ext cx="6225153" cy="4351338"/>
          </a:xfrm>
        </p:spPr>
        <p:txBody>
          <a:bodyPr/>
          <a:lstStyle/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</a:t>
            </a:r>
            <a:r>
              <a:rPr lang="en" sz="28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workforce </a:t>
            </a:r>
            <a:r>
              <a:rPr lang="en" sz="2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 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 </a:t>
            </a:r>
            <a:r>
              <a:rPr lang="en" sz="28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 specialists  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 </a:t>
            </a:r>
            <a:r>
              <a:rPr lang="en-US" sz="2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 Institute </a:t>
            </a:r>
            <a:r>
              <a:rPr lang="en-US" sz="28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</a:t>
            </a:r>
            <a:endParaRPr lang="en-US" sz="2800" dirty="0" smtClean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 Professor, School of Education</a:t>
            </a:r>
            <a:endParaRPr lang="en-US" sz="28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mentors 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Prison </a:t>
            </a:r>
            <a:r>
              <a:rPr lang="en-US" sz="2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 education teacher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 Coordinator, </a:t>
            </a:r>
            <a:r>
              <a:rPr lang="en-US" sz="2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</a:t>
            </a:r>
            <a:r>
              <a:rPr lang="en-US" sz="28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                                </a:t>
            </a:r>
            <a:r>
              <a:rPr lang="en-US" sz="28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Shape 120" descr="AIM Logo" title="AIM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24190" y="116075"/>
            <a:ext cx="1384300" cy="14569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36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2856488" y="618199"/>
            <a:ext cx="6304145" cy="763600"/>
          </a:xfrm>
          <a:prstGeom prst="rect">
            <a:avLst/>
          </a:prstGeom>
        </p:spPr>
        <p:txBody>
          <a:bodyPr lIns="121900" tIns="121900" rIns="121900" bIns="121900" anchor="b" anchorCtr="0">
            <a:noAutofit/>
          </a:bodyPr>
          <a:lstStyle/>
          <a:p>
            <a:r>
              <a:rPr lang="en" dirty="0" smtClean="0"/>
              <a:t/>
            </a:r>
            <a:br>
              <a:rPr lang="en" dirty="0" smtClean="0"/>
            </a:br>
            <a:r>
              <a:rPr lang="en" sz="4000" dirty="0" smtClean="0">
                <a:latin typeface="Calibri" panose="020F0502020204030204" pitchFamily="34" charset="0"/>
              </a:rPr>
              <a:t>Training</a:t>
            </a:r>
            <a:r>
              <a:rPr lang="en" sz="4000" dirty="0" smtClean="0"/>
              <a:t> of </a:t>
            </a:r>
            <a:r>
              <a:rPr lang="en" sz="4000" dirty="0" smtClean="0"/>
              <a:t>Trainers (TOT)</a:t>
            </a:r>
            <a:endParaRPr lang="en" sz="4000" dirty="0"/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1950180" y="1878633"/>
            <a:ext cx="8885055" cy="45552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" sz="3733" dirty="0">
                <a:solidFill>
                  <a:schemeClr val="dk1"/>
                </a:solidFill>
              </a:rPr>
              <a:t>        </a:t>
            </a:r>
            <a:endParaRPr lang="en" sz="3733" dirty="0" smtClean="0">
              <a:solidFill>
                <a:schemeClr val="dk1"/>
              </a:solidFill>
            </a:endParaRPr>
          </a:p>
          <a:p>
            <a:pPr marL="571500" indent="-5715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3733" dirty="0" smtClean="0">
                <a:solidFill>
                  <a:schemeClr val="dk1"/>
                </a:solidFill>
                <a:latin typeface="Calibri" panose="020F0502020204030204" pitchFamily="34" charset="0"/>
              </a:rPr>
              <a:t>AIM cadre </a:t>
            </a:r>
            <a:r>
              <a:rPr lang="en" sz="3733" dirty="0">
                <a:solidFill>
                  <a:schemeClr val="dk1"/>
                </a:solidFill>
                <a:latin typeface="Calibri" panose="020F0502020204030204" pitchFamily="34" charset="0"/>
              </a:rPr>
              <a:t>of </a:t>
            </a:r>
            <a:r>
              <a:rPr lang="en" sz="3733" dirty="0" smtClean="0">
                <a:solidFill>
                  <a:schemeClr val="dk1"/>
                </a:solidFill>
                <a:latin typeface="Calibri" panose="020F0502020204030204" pitchFamily="34" charset="0"/>
              </a:rPr>
              <a:t>trainers (28 participants)</a:t>
            </a:r>
            <a:r>
              <a:rPr lang="en" sz="3733" dirty="0">
                <a:solidFill>
                  <a:schemeClr val="dk1"/>
                </a:solidFill>
                <a:latin typeface="Calibri" panose="020F0502020204030204" pitchFamily="34" charset="0"/>
              </a:rPr>
              <a:t>	</a:t>
            </a:r>
          </a:p>
          <a:p>
            <a:pPr marL="571500" indent="-5715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3733" dirty="0" smtClean="0">
                <a:solidFill>
                  <a:schemeClr val="dk1"/>
                </a:solidFill>
                <a:latin typeface="Calibri" panose="020F0502020204030204" pitchFamily="34" charset="0"/>
              </a:rPr>
              <a:t>Model </a:t>
            </a:r>
            <a:r>
              <a:rPr lang="en" sz="3733" dirty="0">
                <a:solidFill>
                  <a:schemeClr val="dk1"/>
                </a:solidFill>
                <a:latin typeface="Calibri" panose="020F0502020204030204" pitchFamily="34" charset="0"/>
              </a:rPr>
              <a:t>curricula to local program </a:t>
            </a:r>
            <a:r>
              <a:rPr lang="en" sz="3733" dirty="0" smtClean="0">
                <a:solidFill>
                  <a:schemeClr val="dk1"/>
                </a:solidFill>
                <a:latin typeface="Calibri" panose="020F0502020204030204" pitchFamily="34" charset="0"/>
              </a:rPr>
              <a:t>teachers</a:t>
            </a:r>
          </a:p>
          <a:p>
            <a:pPr marL="571500" indent="-5715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3733" dirty="0" smtClean="0">
                <a:solidFill>
                  <a:schemeClr val="dk1"/>
                </a:solidFill>
                <a:latin typeface="Calibri" panose="020F0502020204030204" pitchFamily="34" charset="0"/>
              </a:rPr>
              <a:t>Training and follow up for local program instructors</a:t>
            </a:r>
            <a:endParaRPr lang="en" sz="3733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" sz="3733" dirty="0">
                <a:solidFill>
                  <a:schemeClr val="dk1"/>
                </a:solidFill>
              </a:rPr>
              <a:t>          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" sz="3733" dirty="0">
                <a:solidFill>
                  <a:schemeClr val="dk1"/>
                </a:solidFill>
              </a:rPr>
              <a:t>      </a:t>
            </a:r>
          </a:p>
          <a:p>
            <a:pPr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ct val="39285"/>
            </a:pPr>
            <a:endParaRPr sz="3733" dirty="0">
              <a:solidFill>
                <a:schemeClr val="dk1"/>
              </a:solidFill>
            </a:endParaRPr>
          </a:p>
          <a:p>
            <a:endParaRPr sz="3733" dirty="0">
              <a:solidFill>
                <a:schemeClr val="dk1"/>
              </a:solidFill>
            </a:endParaRPr>
          </a:p>
        </p:txBody>
      </p:sp>
      <p:pic>
        <p:nvPicPr>
          <p:cNvPr id="7" name="Shape 111" descr="AIM  is an acronym meaning Adult Initiatives in math" title="AIM 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79313" y="325000"/>
            <a:ext cx="1141400" cy="1056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85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860146" y="1579807"/>
            <a:ext cx="11360800" cy="3073113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420624" indent="-420624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3200" dirty="0" smtClean="0">
                <a:solidFill>
                  <a:schemeClr val="tx1"/>
                </a:solidFill>
              </a:rPr>
              <a:t>Recruiting </a:t>
            </a:r>
            <a:r>
              <a:rPr lang="en" sz="3200" dirty="0" smtClean="0">
                <a:solidFill>
                  <a:schemeClr val="tx1"/>
                </a:solidFill>
              </a:rPr>
              <a:t>subject matter experts</a:t>
            </a:r>
          </a:p>
          <a:p>
            <a:pPr marL="420624" indent="-420624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3200" dirty="0" smtClean="0">
                <a:solidFill>
                  <a:schemeClr val="tx1"/>
                </a:solidFill>
              </a:rPr>
              <a:t>Recruitng TOT participants</a:t>
            </a:r>
            <a:endParaRPr lang="en" sz="3200" dirty="0" smtClean="0">
              <a:solidFill>
                <a:schemeClr val="tx1"/>
              </a:solidFill>
            </a:endParaRPr>
          </a:p>
          <a:p>
            <a:pPr marL="420624" indent="-420624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3200" dirty="0" smtClean="0">
                <a:solidFill>
                  <a:schemeClr val="tx1"/>
                </a:solidFill>
              </a:rPr>
              <a:t>Widespread need</a:t>
            </a:r>
            <a:endParaRPr lang="en" sz="3200" dirty="0">
              <a:solidFill>
                <a:schemeClr val="tx1"/>
              </a:solidFill>
            </a:endParaRPr>
          </a:p>
          <a:p>
            <a:endParaRPr sz="3200" dirty="0">
              <a:solidFill>
                <a:schemeClr val="tx1"/>
              </a:solidFill>
            </a:endParaRPr>
          </a:p>
          <a:p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" sz="4400" dirty="0">
                <a:latin typeface="Calibri" panose="020F0502020204030204" pitchFamily="34" charset="0"/>
              </a:rPr>
              <a:t>Challenges</a:t>
            </a:r>
            <a:r>
              <a:rPr lang="en" sz="3600" dirty="0">
                <a:latin typeface="Calibri" panose="020F0502020204030204" pitchFamily="34" charset="0"/>
              </a:rPr>
              <a:t/>
            </a:r>
            <a:br>
              <a:rPr lang="en" sz="3600" dirty="0">
                <a:latin typeface="Calibri" panose="020F0502020204030204" pitchFamily="34" charset="0"/>
              </a:rPr>
            </a:br>
            <a:endParaRPr lang="en-US" sz="3600" dirty="0">
              <a:latin typeface="Calibri" panose="020F0502020204030204" pitchFamily="34" charset="0"/>
            </a:endParaRPr>
          </a:p>
        </p:txBody>
      </p:sp>
      <p:pic>
        <p:nvPicPr>
          <p:cNvPr id="8" name="Shape 111" descr="AIM  is an acronym meaning Adult Initiatives in math" title="AIM 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06483" y="180141"/>
            <a:ext cx="1141400" cy="1056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20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2297035" y="620584"/>
            <a:ext cx="7931847" cy="1084017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r>
              <a:rPr lang="en" dirty="0" smtClean="0"/>
              <a:t>  </a:t>
            </a:r>
            <a:r>
              <a:rPr lang="en" sz="4000" b="1" dirty="0" smtClean="0">
                <a:latin typeface="+mj-lt"/>
                <a:ea typeface="Impact"/>
                <a:cs typeface="Impact"/>
                <a:sym typeface="Impact"/>
              </a:rPr>
              <a:t>First</a:t>
            </a:r>
            <a:r>
              <a:rPr lang="en" sz="4000" b="1" dirty="0" smtClean="0">
                <a:latin typeface="+mj-lt"/>
              </a:rPr>
              <a:t> Four </a:t>
            </a:r>
            <a:r>
              <a:rPr lang="en" sz="4000" b="1" dirty="0">
                <a:latin typeface="+mj-lt"/>
              </a:rPr>
              <a:t>Curriculum Modules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1508448" y="2048050"/>
            <a:ext cx="9783920" cy="3341771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>
              <a:buClr>
                <a:schemeClr val="dk1"/>
              </a:buClr>
              <a:buSzPct val="91666"/>
            </a:pPr>
            <a:r>
              <a:rPr lang="en" sz="3600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Module 1: Graphs, charts and number lines           </a:t>
            </a:r>
          </a:p>
          <a:p>
            <a:pPr>
              <a:buClr>
                <a:schemeClr val="dk1"/>
              </a:buClr>
              <a:buSzPct val="91666"/>
            </a:pPr>
            <a:r>
              <a:rPr lang="en" sz="3600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Module 2: Measurements and </a:t>
            </a:r>
            <a:r>
              <a:rPr lang="en" sz="3600" dirty="0" smtClean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conversions</a:t>
            </a:r>
          </a:p>
          <a:p>
            <a:pPr>
              <a:spcAft>
                <a:spcPts val="0"/>
              </a:spcAft>
              <a:buClr>
                <a:schemeClr val="dk1"/>
              </a:buClr>
              <a:buSzPct val="91666"/>
            </a:pPr>
            <a:r>
              <a:rPr lang="en" sz="3600" dirty="0" smtClean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Module 3: Patterns and sequences </a:t>
            </a:r>
          </a:p>
          <a:p>
            <a:pPr>
              <a:spcAft>
                <a:spcPts val="0"/>
              </a:spcAft>
              <a:buClr>
                <a:schemeClr val="dk1"/>
              </a:buClr>
              <a:buSzPct val="91666"/>
            </a:pPr>
            <a:r>
              <a:rPr lang="en" sz="3600" dirty="0" smtClean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Module 4: Ratios, decimals and proportions</a:t>
            </a:r>
          </a:p>
          <a:p>
            <a:endParaRPr sz="3600" dirty="0"/>
          </a:p>
        </p:txBody>
      </p:sp>
      <p:pic>
        <p:nvPicPr>
          <p:cNvPr id="16" name="Shape 120" descr="AIM Logo" title="AIM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16340" y="245547"/>
            <a:ext cx="1384300" cy="14569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1377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925" y="391889"/>
            <a:ext cx="8464929" cy="763600"/>
          </a:xfrm>
        </p:spPr>
        <p:txBody>
          <a:bodyPr/>
          <a:lstStyle/>
          <a:p>
            <a:pPr>
              <a:spcAft>
                <a:spcPts val="2133"/>
              </a:spcAft>
            </a:pPr>
            <a:r>
              <a:rPr lang="en" sz="4000" b="1" dirty="0">
                <a:solidFill>
                  <a:srgbClr val="222222"/>
                </a:solidFill>
                <a:latin typeface="+mj-lt"/>
                <a:ea typeface="Impact"/>
                <a:cs typeface="Impact"/>
                <a:sym typeface="Impact"/>
              </a:rPr>
              <a:t>NEXT</a:t>
            </a:r>
            <a:r>
              <a:rPr lang="en" sz="4000" b="1" dirty="0">
                <a:solidFill>
                  <a:srgbClr val="222222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40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" sz="4000" b="1" dirty="0" smtClean="0">
                <a:solidFill>
                  <a:srgbClr val="000000"/>
                </a:solidFill>
                <a:latin typeface="+mj-lt"/>
              </a:rPr>
              <a:t>Four Curriculum </a:t>
            </a:r>
            <a:r>
              <a:rPr lang="en" sz="4000" b="1" dirty="0">
                <a:solidFill>
                  <a:srgbClr val="000000"/>
                </a:solidFill>
                <a:latin typeface="+mj-lt"/>
              </a:rPr>
              <a:t>Modules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6" y="1720312"/>
            <a:ext cx="12491634" cy="475798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2133"/>
              </a:spcAft>
            </a:pPr>
            <a:r>
              <a:rPr lang="en" sz="36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Module </a:t>
            </a:r>
            <a:r>
              <a:rPr lang="en" sz="3600" dirty="0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5:   College and career </a:t>
            </a:r>
            <a:r>
              <a:rPr lang="en" sz="36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skills</a:t>
            </a:r>
          </a:p>
          <a:p>
            <a:pPr>
              <a:lnSpc>
                <a:spcPct val="100000"/>
              </a:lnSpc>
              <a:spcAft>
                <a:spcPts val="2133"/>
              </a:spcAft>
            </a:pPr>
            <a:r>
              <a:rPr lang="en" sz="36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Module </a:t>
            </a:r>
            <a:r>
              <a:rPr lang="en" sz="3600" dirty="0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6:   Income, expenses and consumers   </a:t>
            </a:r>
          </a:p>
          <a:p>
            <a:pPr>
              <a:lnSpc>
                <a:spcPct val="100000"/>
              </a:lnSpc>
              <a:spcAft>
                <a:spcPts val="2133"/>
              </a:spcAft>
            </a:pPr>
            <a:r>
              <a:rPr lang="en" sz="3600" dirty="0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Module 7:  Interest, Capital formation &amp;</a:t>
            </a:r>
            <a:r>
              <a:rPr lang="en" sz="36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" sz="3600" dirty="0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financial markets</a:t>
            </a:r>
          </a:p>
          <a:p>
            <a:pPr>
              <a:lnSpc>
                <a:spcPct val="100000"/>
              </a:lnSpc>
              <a:spcAft>
                <a:spcPts val="2133"/>
              </a:spcAft>
            </a:pPr>
            <a:r>
              <a:rPr lang="en" sz="3600" dirty="0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Module 8:  Budgeting and financial aid</a:t>
            </a:r>
          </a:p>
        </p:txBody>
      </p:sp>
      <p:pic>
        <p:nvPicPr>
          <p:cNvPr id="8" name="Shape 120" descr="AIM Logo" title="AIM Logo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353068" y="116075"/>
            <a:ext cx="1384300" cy="14569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5053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2056620" y="724724"/>
            <a:ext cx="5694800" cy="7636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algn="r"/>
            <a:r>
              <a:rPr lang="en" sz="4000" dirty="0" smtClean="0"/>
              <a:t>AIM </a:t>
            </a:r>
            <a:r>
              <a:rPr lang="en" sz="4000" dirty="0" smtClean="0"/>
              <a:t>Outcomes</a:t>
            </a:r>
            <a:endParaRPr lang="en" sz="4000" dirty="0"/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53143" y="1846967"/>
            <a:ext cx="9466217" cy="4536416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304792"/>
            <a:r>
              <a:rPr lang="en-US" sz="2800" dirty="0" smtClean="0">
                <a:solidFill>
                  <a:schemeClr val="tx1"/>
                </a:solidFill>
              </a:rPr>
              <a:t>Build local capacity for math instruction</a:t>
            </a:r>
          </a:p>
          <a:p>
            <a:pPr marL="1295413" lvl="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  </a:t>
            </a:r>
            <a:r>
              <a:rPr lang="en-US" sz="2400" dirty="0" smtClean="0">
                <a:solidFill>
                  <a:schemeClr val="tx1"/>
                </a:solidFill>
              </a:rPr>
              <a:t>Trainers/mentors at local program level</a:t>
            </a:r>
          </a:p>
          <a:p>
            <a:pPr marL="1295413"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   Curriculum for classroom teachers</a:t>
            </a:r>
          </a:p>
          <a:p>
            <a:pPr marL="1295413" lvl="2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   More student successes, including employability &amp;  </a:t>
            </a:r>
          </a:p>
          <a:p>
            <a:pPr marL="1295413" lvl="2">
              <a:lnSpc>
                <a:spcPct val="100000"/>
              </a:lnSpc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college readiness</a:t>
            </a:r>
          </a:p>
          <a:p>
            <a:pPr marL="1295413" lvl="2">
              <a:lnSpc>
                <a:spcPct val="100000"/>
              </a:lnSpc>
              <a:spcAft>
                <a:spcPts val="0"/>
              </a:spcAft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04793"/>
            <a:r>
              <a:rPr lang="en-US" sz="2800" dirty="0" smtClean="0">
                <a:solidFill>
                  <a:schemeClr val="tx1"/>
                </a:solidFill>
              </a:rPr>
              <a:t>Strengthen statewide capacity for resources, training and support </a:t>
            </a:r>
            <a:endParaRPr sz="2800" dirty="0">
              <a:solidFill>
                <a:schemeClr val="tx1"/>
              </a:solidFill>
            </a:endParaRPr>
          </a:p>
        </p:txBody>
      </p:sp>
      <p:pic>
        <p:nvPicPr>
          <p:cNvPr id="7" name="Shape 111" descr="AIM  is an acronym meaning Adult Initiatives in math" title="AIM 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93196" y="196325"/>
            <a:ext cx="1141400" cy="1056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994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algn="ctr"/>
            <a:r>
              <a:rPr lang="en-US" sz="4400" dirty="0" smtClean="0"/>
              <a:t>QUESTIONS</a:t>
            </a:r>
            <a:endParaRPr sz="4400" dirty="0"/>
          </a:p>
        </p:txBody>
      </p:sp>
      <p:pic>
        <p:nvPicPr>
          <p:cNvPr id="8" name="Shape 112" descr="twc logo.jpg" title="TWC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5489" y="5350593"/>
            <a:ext cx="729504" cy="639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HART stands for Helping Adults Read for Transitions" title="HART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771" y="5089382"/>
            <a:ext cx="1158266" cy="842857"/>
          </a:xfrm>
          <a:prstGeom prst="rect">
            <a:avLst/>
          </a:prstGeom>
        </p:spPr>
      </p:pic>
      <p:pic>
        <p:nvPicPr>
          <p:cNvPr id="10" name="Shape 113" descr="ESClogo.png" title="Region 6 Logo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44860" y="5362332"/>
            <a:ext cx="1209799" cy="676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111" descr="AIM  is an acronym meaning Adult Initiatives in math" title="AIM  Logo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386887" y="4933712"/>
            <a:ext cx="1141400" cy="1056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103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Shape 111" descr="AIM  is an acronym meaning Adult Initiatives in math" title="AIM 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64035" y="5520885"/>
            <a:ext cx="1141400" cy="1056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TRAIN Tex is the training, resource and innovation network for Texas" title="TRAIN Tex Mod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51" y="699962"/>
            <a:ext cx="3731533" cy="496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1418185" y="593366"/>
            <a:ext cx="9346909" cy="7636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algn="ctr"/>
            <a:r>
              <a:rPr lang="en" dirty="0"/>
              <a:t>    </a:t>
            </a:r>
            <a:r>
              <a:rPr lang="en" dirty="0" smtClean="0">
                <a:solidFill>
                  <a:schemeClr val="bg1"/>
                </a:solidFill>
              </a:rPr>
              <a:t>TRAIN</a:t>
            </a:r>
            <a:r>
              <a:rPr lang="en" baseline="0" dirty="0" smtClean="0">
                <a:solidFill>
                  <a:schemeClr val="bg1"/>
                </a:solidFill>
              </a:rPr>
              <a:t> TEX</a:t>
            </a:r>
            <a:endParaRPr lang="en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5458380" y="1476157"/>
            <a:ext cx="5401131" cy="4266385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" sz="3200" dirty="0" smtClean="0">
                <a:solidFill>
                  <a:schemeClr val="tx1"/>
                </a:solidFill>
              </a:rPr>
              <a:t>Capacity </a:t>
            </a:r>
            <a:r>
              <a:rPr lang="en" sz="3200" dirty="0">
                <a:solidFill>
                  <a:schemeClr val="tx1"/>
                </a:solidFill>
              </a:rPr>
              <a:t>Building </a:t>
            </a:r>
            <a:r>
              <a:rPr lang="en" sz="3200" dirty="0" smtClean="0">
                <a:solidFill>
                  <a:schemeClr val="tx1"/>
                </a:solidFill>
              </a:rPr>
              <a:t>Projects</a:t>
            </a:r>
          </a:p>
          <a:p>
            <a:pPr marL="0" indent="0">
              <a:spcAft>
                <a:spcPts val="600"/>
              </a:spcAft>
              <a:buNone/>
            </a:pPr>
            <a:endParaRPr lang="en" sz="3200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" sz="3200" dirty="0" smtClean="0">
                <a:solidFill>
                  <a:schemeClr val="tx1"/>
                </a:solidFill>
              </a:rPr>
              <a:t>Focus </a:t>
            </a:r>
            <a:r>
              <a:rPr lang="en" sz="3200" dirty="0">
                <a:solidFill>
                  <a:schemeClr val="tx1"/>
                </a:solidFill>
              </a:rPr>
              <a:t>on the Basics (</a:t>
            </a:r>
            <a:r>
              <a:rPr lang="en" sz="3200" dirty="0" smtClean="0">
                <a:solidFill>
                  <a:schemeClr val="tx1"/>
                </a:solidFill>
              </a:rPr>
              <a:t>FOTB)</a:t>
            </a:r>
          </a:p>
          <a:p>
            <a:pPr>
              <a:spcAft>
                <a:spcPts val="600"/>
              </a:spcAft>
            </a:pPr>
            <a:endParaRPr lang="en" sz="3200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" sz="3200" dirty="0"/>
          </a:p>
          <a:p>
            <a:pPr marL="0" indent="0" algn="r">
              <a:spcAft>
                <a:spcPts val="600"/>
              </a:spcAft>
              <a:buNone/>
            </a:pPr>
            <a:r>
              <a:rPr lang="en" sz="3200" dirty="0" smtClean="0"/>
              <a:t>Helping Adults Read for Transitions (HART)</a:t>
            </a:r>
          </a:p>
          <a:p>
            <a:pPr marL="0" indent="0" algn="r">
              <a:spcAft>
                <a:spcPts val="600"/>
              </a:spcAft>
              <a:buNone/>
            </a:pPr>
            <a:endParaRPr lang="en" sz="3200" dirty="0" smtClean="0"/>
          </a:p>
          <a:p>
            <a:pPr marL="0" indent="0" algn="r">
              <a:spcAft>
                <a:spcPts val="600"/>
              </a:spcAft>
              <a:buNone/>
            </a:pPr>
            <a:r>
              <a:rPr lang="en" sz="3200" dirty="0"/>
              <a:t>Adult Initiatives in Math (AIM)</a:t>
            </a:r>
          </a:p>
          <a:p>
            <a:pPr marL="0" indent="0" algn="r">
              <a:spcAft>
                <a:spcPts val="600"/>
              </a:spcAft>
              <a:buNone/>
            </a:pPr>
            <a:endParaRPr lang="en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" dirty="0"/>
              <a:t>	</a:t>
            </a:r>
          </a:p>
        </p:txBody>
      </p:sp>
      <p:pic>
        <p:nvPicPr>
          <p:cNvPr id="112" name="Shape 112" descr="twc logo.jpg" title="TWC Logo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599894" y="1535440"/>
            <a:ext cx="729504" cy="639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 descr="ESClogo.png" title="Region 6 Logo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359747" y="2633558"/>
            <a:ext cx="1209799" cy="676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HART stands for Helping Adults Read for Transitions" title="HART Logo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35" y="4271816"/>
            <a:ext cx="1158266" cy="8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69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838199" y="817798"/>
            <a:ext cx="10515600" cy="16628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H</a:t>
            </a:r>
            <a:r>
              <a:rPr lang="en-US" sz="6600" b="1" dirty="0" smtClean="0">
                <a:latin typeface="Franklin Gothic Book" panose="020B0503020102020204" pitchFamily="34" charset="0"/>
              </a:rPr>
              <a:t>elping </a:t>
            </a:r>
            <a:r>
              <a:rPr lang="en-US" sz="6600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A</a:t>
            </a:r>
            <a:r>
              <a:rPr lang="en-US" sz="6600" b="1" dirty="0" smtClean="0">
                <a:latin typeface="Franklin Gothic Book" panose="020B0503020102020204" pitchFamily="34" charset="0"/>
              </a:rPr>
              <a:t>dults</a:t>
            </a:r>
          </a:p>
          <a:p>
            <a:r>
              <a:rPr lang="en-US" sz="6600" b="1" dirty="0" smtClean="0">
                <a:latin typeface="Franklin Gothic Book" panose="020B0503020102020204" pitchFamily="34" charset="0"/>
              </a:rPr>
              <a:t> </a:t>
            </a:r>
            <a:r>
              <a:rPr lang="en-US" sz="6600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R</a:t>
            </a:r>
            <a:r>
              <a:rPr lang="en-US" sz="6600" b="1" dirty="0" smtClean="0">
                <a:latin typeface="Franklin Gothic Book" panose="020B0503020102020204" pitchFamily="34" charset="0"/>
              </a:rPr>
              <a:t>ead for </a:t>
            </a:r>
            <a:r>
              <a:rPr lang="en-US" sz="6600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T</a:t>
            </a:r>
            <a:r>
              <a:rPr lang="en-US" sz="6600" b="1" dirty="0" smtClean="0">
                <a:latin typeface="Franklin Gothic Book" panose="020B0503020102020204" pitchFamily="34" charset="0"/>
              </a:rPr>
              <a:t>ransitions</a:t>
            </a:r>
            <a:endParaRPr lang="en-US" sz="6600" b="1" dirty="0">
              <a:latin typeface="Franklin Gothic Book" panose="020B0503020102020204" pitchFamily="34" charset="0"/>
            </a:endParaRPr>
          </a:p>
        </p:txBody>
      </p:sp>
      <p:pic>
        <p:nvPicPr>
          <p:cNvPr id="10" name="Picture 9" descr="HART Logo" title="HART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622" y="2860896"/>
            <a:ext cx="3794755" cy="2761400"/>
          </a:xfrm>
          <a:prstGeom prst="rect">
            <a:avLst/>
          </a:prstGeom>
        </p:spPr>
      </p:pic>
      <p:pic>
        <p:nvPicPr>
          <p:cNvPr id="4" name="Picture 2" descr="TWC Loge" title="TWC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88" y="5527084"/>
            <a:ext cx="1027960" cy="991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8F8-8B01-4C9F-9D85-44AFDA7DDC94}" type="slidenum">
              <a:rPr lang="en-US" smtClean="0"/>
              <a:t>3</a:t>
            </a:fld>
            <a:endParaRPr lang="en-US"/>
          </a:p>
        </p:txBody>
      </p:sp>
      <p:pic>
        <p:nvPicPr>
          <p:cNvPr id="7" name="Shape 113" descr="ESClogo.png" title="Region 6 Logo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119599" y="5527084"/>
            <a:ext cx="1209799" cy="6761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401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67" y="26553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HART Contract</a:t>
            </a:r>
            <a:endParaRPr lang="en-US" sz="6000" b="1" dirty="0">
              <a:latin typeface="Franklin Gothic Book" panose="020B05030201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85443" y="2710577"/>
            <a:ext cx="786545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Franklin Gothic Book" panose="020B0503020102020204" pitchFamily="34" charset="0"/>
              </a:rPr>
              <a:t>“Focus on the Basics” (FOB) is one of the capacity building initiatives for Texas.  </a:t>
            </a:r>
          </a:p>
          <a:p>
            <a:endParaRPr lang="en-US" sz="3600" b="1" dirty="0">
              <a:latin typeface="Franklin Gothic Book" panose="020B0503020102020204" pitchFamily="34" charset="0"/>
            </a:endParaRPr>
          </a:p>
          <a:p>
            <a:r>
              <a:rPr lang="en-US" sz="3600" b="1" dirty="0" smtClean="0">
                <a:latin typeface="Franklin Gothic Book" panose="020B0503020102020204" pitchFamily="34" charset="0"/>
              </a:rPr>
              <a:t>It serves staff and/or volunteers of organizations that provide Adult Education and Literacy Services. </a:t>
            </a:r>
            <a:endParaRPr lang="en-US" sz="3600" b="1" dirty="0">
              <a:latin typeface="Franklin Gothic Book" panose="020B05030201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8F8-8B01-4C9F-9D85-44AFDA7DDC94}" type="slidenum">
              <a:rPr lang="en-US" smtClean="0"/>
              <a:t>4</a:t>
            </a:fld>
            <a:endParaRPr lang="en-US"/>
          </a:p>
        </p:txBody>
      </p:sp>
      <p:pic>
        <p:nvPicPr>
          <p:cNvPr id="9" name="Shape 112" descr="twc logo.jpg" title="TWC Logo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8317" y="5633546"/>
            <a:ext cx="729504" cy="639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HART stands for Helping Adults Read for Transitions" title="HART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648" y="5532076"/>
            <a:ext cx="1158266" cy="842857"/>
          </a:xfrm>
          <a:prstGeom prst="rect">
            <a:avLst/>
          </a:prstGeom>
        </p:spPr>
      </p:pic>
      <p:pic>
        <p:nvPicPr>
          <p:cNvPr id="11" name="Shape 113" descr="ESClogo.png" title="Region 6 Logo"/>
          <p:cNvPicPr preferRelativeResize="0">
            <a:picLocks noGrp="1"/>
          </p:cNvPicPr>
          <p:nvPr>
            <p:ph idx="1"/>
          </p:nvPr>
        </p:nvPicPr>
        <p:blipFill>
          <a:blip r:embed="rId4">
            <a:alphaModFix/>
          </a:blip>
          <a:stretch>
            <a:fillRect/>
          </a:stretch>
        </p:blipFill>
        <p:spPr>
          <a:xfrm>
            <a:off x="9184461" y="5445948"/>
            <a:ext cx="1811136" cy="928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853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67" y="26553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Goal</a:t>
            </a:r>
            <a:endParaRPr lang="en-US" sz="6000" b="1" dirty="0">
              <a:latin typeface="Franklin Gothic Book" panose="020B0503020102020204" pitchFamily="34" charset="0"/>
            </a:endParaRPr>
          </a:p>
        </p:txBody>
      </p:sp>
      <p:pic>
        <p:nvPicPr>
          <p:cNvPr id="2050" name="Picture 2" descr="TWC Logo" title="TWC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75" y="5535176"/>
            <a:ext cx="1027960" cy="991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958273" y="2508276"/>
            <a:ext cx="772789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Franklin Gothic Book" panose="020B0503020102020204" pitchFamily="34" charset="0"/>
              </a:rPr>
              <a:t>HART’s goal is to create training, </a:t>
            </a:r>
          </a:p>
          <a:p>
            <a:r>
              <a:rPr lang="en-US" sz="3600" b="1" dirty="0" smtClean="0">
                <a:latin typeface="Franklin Gothic Book" panose="020B0503020102020204" pitchFamily="34" charset="0"/>
              </a:rPr>
              <a:t>materials and content that promote reading success for all Adult Education clients.</a:t>
            </a:r>
            <a:endParaRPr lang="en-US" sz="3600" b="1" dirty="0">
              <a:latin typeface="Franklin Gothic Book" panose="020B05030201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8F8-8B01-4C9F-9D85-44AFDA7DDC94}" type="slidenum">
              <a:rPr lang="en-US" smtClean="0"/>
              <a:t>5</a:t>
            </a:fld>
            <a:endParaRPr lang="en-US"/>
          </a:p>
        </p:txBody>
      </p:sp>
      <p:pic>
        <p:nvPicPr>
          <p:cNvPr id="9" name="Picture 8" descr="HART stands for Helping Adults Read for Transitions" title="HART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844" y="5675638"/>
            <a:ext cx="1158266" cy="842857"/>
          </a:xfrm>
          <a:prstGeom prst="rect">
            <a:avLst/>
          </a:prstGeom>
        </p:spPr>
      </p:pic>
      <p:pic>
        <p:nvPicPr>
          <p:cNvPr id="10" name="Shape 113" descr="ESClogo.png" title="Region 6 Logo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828287" y="5759001"/>
            <a:ext cx="1209799" cy="6761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353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67" y="26553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Reading Task Group</a:t>
            </a:r>
            <a:endParaRPr lang="en-US" sz="6000" b="1" dirty="0">
              <a:latin typeface="Franklin Gothic Book" panose="020B05030201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31695" y="2508276"/>
            <a:ext cx="835098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Franklin Gothic Book" panose="020B0503020102020204" pitchFamily="34" charset="0"/>
              </a:rPr>
              <a:t>HART  established a </a:t>
            </a:r>
            <a:r>
              <a:rPr lang="en-US" sz="3600" b="1" dirty="0" smtClean="0">
                <a:latin typeface="Franklin Gothic Book" panose="020B0503020102020204" pitchFamily="34" charset="0"/>
              </a:rPr>
              <a:t>reading task </a:t>
            </a:r>
            <a:r>
              <a:rPr lang="en-US" sz="3600" b="1" dirty="0" smtClean="0">
                <a:latin typeface="Franklin Gothic Book" panose="020B0503020102020204" pitchFamily="34" charset="0"/>
              </a:rPr>
              <a:t>group made up of Subject Matter Experts. This group holds expertise in working with AEL, ELL, Dev Ed, struggling students…all students.</a:t>
            </a:r>
          </a:p>
          <a:p>
            <a:pPr algn="ctr"/>
            <a:endParaRPr lang="en-US" sz="3600" b="1" dirty="0">
              <a:latin typeface="Franklin Gothic Book" panose="020B05030201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8F8-8B01-4C9F-9D85-44AFDA7DDC94}" type="slidenum">
              <a:rPr lang="en-US" smtClean="0"/>
              <a:t>6</a:t>
            </a:fld>
            <a:endParaRPr lang="en-US"/>
          </a:p>
        </p:txBody>
      </p:sp>
      <p:pic>
        <p:nvPicPr>
          <p:cNvPr id="9" name="Shape 112" descr="twc logo.jpg" title="TWC Logo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16936" y="5751391"/>
            <a:ext cx="729504" cy="639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HART stands for Helping Adults Read for Transitions" title="HART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058" y="5750612"/>
            <a:ext cx="1158266" cy="842857"/>
          </a:xfrm>
          <a:prstGeom prst="rect">
            <a:avLst/>
          </a:prstGeom>
        </p:spPr>
      </p:pic>
      <p:pic>
        <p:nvPicPr>
          <p:cNvPr id="11" name="Shape 113" descr="ESClogo.png" title="Region 6 Logo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893023" y="5833975"/>
            <a:ext cx="1209799" cy="6761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698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90" y="277449"/>
            <a:ext cx="10515600" cy="1098198"/>
          </a:xfrm>
        </p:spPr>
        <p:txBody>
          <a:bodyPr anchor="t" anchorCtr="0">
            <a:no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Content Writers</a:t>
            </a:r>
            <a:endParaRPr lang="en-US" sz="6000" b="1" dirty="0">
              <a:latin typeface="Franklin Gothic Book" panose="020B05030201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1437" y="1326839"/>
            <a:ext cx="8933607" cy="1044127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Content writers were chosen and the group </a:t>
            </a:r>
            <a:r>
              <a:rPr lang="en-US" sz="3200" b="1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delivered recommendations for:</a:t>
            </a:r>
            <a:endParaRPr lang="en-US" sz="3200" b="1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8F8-8B01-4C9F-9D85-44AFDA7DDC94}" type="slidenum">
              <a:rPr lang="en-US" smtClean="0"/>
              <a:t>7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72750" y="3272088"/>
            <a:ext cx="82862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Franklin Gothic Book" panose="020B0503020102020204" pitchFamily="34" charset="0"/>
              </a:rPr>
              <a:t>New content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Franklin Gothic Book" panose="020B0503020102020204" pitchFamily="34" charset="0"/>
              </a:rPr>
              <a:t>Research-based and best practices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Franklin Gothic Book" panose="020B0503020102020204" pitchFamily="34" charset="0"/>
              </a:rPr>
              <a:t>Online Resources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Franklin Gothic Book" panose="020B0503020102020204" pitchFamily="34" charset="0"/>
              </a:rPr>
              <a:t>Assessment tools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Franklin Gothic Book" panose="020B0503020102020204" pitchFamily="34" charset="0"/>
              </a:rPr>
              <a:t>Alignment to the draft of content standards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Franklin Gothic Book" panose="020B0503020102020204" pitchFamily="34" charset="0"/>
              </a:rPr>
              <a:t>Strategies for teachers</a:t>
            </a:r>
          </a:p>
          <a:p>
            <a:pPr algn="ctr"/>
            <a:endParaRPr lang="en-US" sz="3600" b="1" dirty="0">
              <a:latin typeface="Franklin Gothic Book" panose="020B0503020102020204" pitchFamily="34" charset="0"/>
            </a:endParaRPr>
          </a:p>
        </p:txBody>
      </p:sp>
      <p:pic>
        <p:nvPicPr>
          <p:cNvPr id="9" name="Shape 112" descr="twc logo.jpg" title="TWC Logo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19238" y="5808035"/>
            <a:ext cx="729504" cy="639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HART stands for Helping Adults Read for Transitions" title="HART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887" y="5706565"/>
            <a:ext cx="1158266" cy="842857"/>
          </a:xfrm>
          <a:prstGeom prst="rect">
            <a:avLst/>
          </a:prstGeom>
        </p:spPr>
      </p:pic>
      <p:pic>
        <p:nvPicPr>
          <p:cNvPr id="11" name="Shape 113" descr="ESClogo.png" title="Region 6 Logo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650262" y="5771824"/>
            <a:ext cx="1209799" cy="6761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846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67" y="26553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Challenges</a:t>
            </a:r>
            <a:endParaRPr lang="en-US" sz="6000" b="1" dirty="0">
              <a:latin typeface="Franklin Gothic Book" panose="020B05030201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72835" y="2757743"/>
            <a:ext cx="86393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Franklin Gothic Book" panose="020B0503020102020204" pitchFamily="34" charset="0"/>
              </a:rPr>
              <a:t>Recruitment (Thank you TCALL)</a:t>
            </a:r>
          </a:p>
          <a:p>
            <a:endParaRPr lang="en-US" sz="3200" b="1" dirty="0" smtClean="0">
              <a:latin typeface="Franklin Gothic Book" panose="020B0503020102020204" pitchFamily="34" charset="0"/>
            </a:endParaRPr>
          </a:p>
          <a:p>
            <a:r>
              <a:rPr lang="en-US" sz="3200" b="1" dirty="0" smtClean="0">
                <a:latin typeface="Franklin Gothic Book" panose="020B0503020102020204" pitchFamily="34" charset="0"/>
              </a:rPr>
              <a:t>The biggest challenges…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Franklin Gothic Book" panose="020B0503020102020204" pitchFamily="34" charset="0"/>
              </a:rPr>
              <a:t>Scope of project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Franklin Gothic Book" panose="020B0503020102020204" pitchFamily="34" charset="0"/>
              </a:rPr>
              <a:t>Need for reading training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Franklin Gothic Book" panose="020B0503020102020204" pitchFamily="34" charset="0"/>
              </a:rPr>
              <a:t>Training requirements</a:t>
            </a:r>
          </a:p>
          <a:p>
            <a:pPr algn="ctr"/>
            <a:endParaRPr lang="en-US" sz="3600" b="1" dirty="0">
              <a:latin typeface="Franklin Gothic Book" panose="020B05030201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8F8-8B01-4C9F-9D85-44AFDA7DDC94}" type="slidenum">
              <a:rPr lang="en-US" smtClean="0"/>
              <a:t>8</a:t>
            </a:fld>
            <a:endParaRPr lang="en-US"/>
          </a:p>
        </p:txBody>
      </p:sp>
      <p:pic>
        <p:nvPicPr>
          <p:cNvPr id="9" name="Shape 112" descr="twc logo.jpg" title="TWC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3331" y="5878577"/>
            <a:ext cx="729504" cy="639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HART stands for Helping Adults Read for Transitions" title="HART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226" y="5674859"/>
            <a:ext cx="1158266" cy="842857"/>
          </a:xfrm>
          <a:prstGeom prst="rect">
            <a:avLst/>
          </a:prstGeom>
        </p:spPr>
      </p:pic>
      <p:pic>
        <p:nvPicPr>
          <p:cNvPr id="11" name="Shape 113" descr="ESClogo.png" title="Region 6 Logo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771643" y="5849855"/>
            <a:ext cx="1209799" cy="6761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870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67" y="26553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HART Outcomes</a:t>
            </a:r>
            <a:endParaRPr lang="en-US" sz="6000" b="1" dirty="0">
              <a:latin typeface="Franklin Gothic Book" panose="020B05030201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14917" y="2508276"/>
            <a:ext cx="73961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Franklin Gothic Book" panose="020B0503020102020204" pitchFamily="34" charset="0"/>
              </a:rPr>
              <a:t>30 trainers will take content to their local AEL provider and share with teachers to provide the highest level of knowledge and success.</a:t>
            </a:r>
            <a:endParaRPr lang="en-US" sz="3600" b="1" dirty="0">
              <a:latin typeface="Franklin Gothic Book" panose="020B05030201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8F8-8B01-4C9F-9D85-44AFDA7DDC94}" type="slidenum">
              <a:rPr lang="en-US" smtClean="0"/>
              <a:t>9</a:t>
            </a:fld>
            <a:endParaRPr lang="en-US"/>
          </a:p>
        </p:txBody>
      </p:sp>
      <p:pic>
        <p:nvPicPr>
          <p:cNvPr id="9" name="Shape 112" descr="twc logo.jpg" title="TWC Logo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75882" y="5852254"/>
            <a:ext cx="729504" cy="639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HART stands for Helping Adults Read for Transitions" title="HART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543" y="5750784"/>
            <a:ext cx="1158266" cy="842857"/>
          </a:xfrm>
          <a:prstGeom prst="rect">
            <a:avLst/>
          </a:prstGeom>
        </p:spPr>
      </p:pic>
      <p:pic>
        <p:nvPicPr>
          <p:cNvPr id="11" name="Shape 113" descr="ESClogo.png" title="Region 6 Logo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690722" y="5880698"/>
            <a:ext cx="1209799" cy="6761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421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527</Words>
  <Application>Microsoft Office PowerPoint</Application>
  <PresentationFormat>Custom</PresentationFormat>
  <Paragraphs>118</Paragraphs>
  <Slides>18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simple-light-2</vt:lpstr>
      <vt:lpstr>1_simple-light-2</vt:lpstr>
      <vt:lpstr>FOCUS ON THE BASICS</vt:lpstr>
      <vt:lpstr>    TRAIN TEX</vt:lpstr>
      <vt:lpstr>1</vt:lpstr>
      <vt:lpstr>HART Contract</vt:lpstr>
      <vt:lpstr>Goal</vt:lpstr>
      <vt:lpstr>Reading Task Group</vt:lpstr>
      <vt:lpstr>Content Writers</vt:lpstr>
      <vt:lpstr>Challenges</vt:lpstr>
      <vt:lpstr>HART Outcomes</vt:lpstr>
      <vt:lpstr>1AIM</vt:lpstr>
      <vt:lpstr>                    AIM Mission Statement      </vt:lpstr>
      <vt:lpstr>    AIM Task Group</vt:lpstr>
      <vt:lpstr> Training of Trainers (TOT)</vt:lpstr>
      <vt:lpstr>Challenges </vt:lpstr>
      <vt:lpstr>  First Four Curriculum Modules</vt:lpstr>
      <vt:lpstr>NEXT  Four Curriculum Modules</vt:lpstr>
      <vt:lpstr>AIM Outcomes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Wiggins</dc:creator>
  <cp:lastModifiedBy>Stevenson, John</cp:lastModifiedBy>
  <cp:revision>52</cp:revision>
  <cp:lastPrinted>2016-09-09T14:13:28Z</cp:lastPrinted>
  <dcterms:created xsi:type="dcterms:W3CDTF">2016-08-17T14:47:12Z</dcterms:created>
  <dcterms:modified xsi:type="dcterms:W3CDTF">2016-09-09T18:18:13Z</dcterms:modified>
</cp:coreProperties>
</file>